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>
        <p:scale>
          <a:sx n="128" d="100"/>
          <a:sy n="128" d="100"/>
        </p:scale>
        <p:origin x="1160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3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CEEDB-6529-D048-AAF7-A189BBF485EB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7F3D3-D40E-2B48-A43A-99C084058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8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8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9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7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6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2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4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1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0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7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19431-29E5-994C-B6BF-0A2EC47B28B6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66861-C0C5-E248-B90C-782992508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028" y="425972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 vision for rail </a:t>
            </a:r>
            <a:br>
              <a:rPr lang="en-US" dirty="0"/>
            </a:br>
            <a:r>
              <a:rPr lang="en-US" dirty="0"/>
              <a:t>in </a:t>
            </a:r>
            <a:br>
              <a:rPr lang="en-US" dirty="0"/>
            </a:br>
            <a:r>
              <a:rPr lang="en-US" dirty="0"/>
              <a:t>Santa Cruz County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6080" y="5998943"/>
            <a:ext cx="3326130" cy="643987"/>
          </a:xfrm>
        </p:spPr>
        <p:txBody>
          <a:bodyPr>
            <a:normAutofit/>
          </a:bodyPr>
          <a:lstStyle/>
          <a:p>
            <a:r>
              <a:rPr lang="en-US" dirty="0"/>
              <a:t>Bruce Sawhill, PhD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87" y="265230"/>
            <a:ext cx="5819895" cy="38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0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Batteries (in use in Dallas, elsewhere)</a:t>
            </a:r>
          </a:p>
          <a:p>
            <a:r>
              <a:rPr lang="en-US" dirty="0" err="1"/>
              <a:t>Supercapacitors</a:t>
            </a:r>
            <a:r>
              <a:rPr lang="en-US" dirty="0"/>
              <a:t> (Europe)</a:t>
            </a:r>
          </a:p>
          <a:p>
            <a:r>
              <a:rPr lang="en-US" dirty="0"/>
              <a:t>Hidden 3</a:t>
            </a:r>
            <a:r>
              <a:rPr lang="en-US" baseline="30000" dirty="0"/>
              <a:t>rd</a:t>
            </a:r>
            <a:r>
              <a:rPr lang="en-US" dirty="0"/>
              <a:t> rail</a:t>
            </a:r>
          </a:p>
          <a:p>
            <a:r>
              <a:rPr lang="en-US" dirty="0"/>
              <a:t>Inductive charging</a:t>
            </a:r>
          </a:p>
          <a:p>
            <a:r>
              <a:rPr lang="en-US" dirty="0"/>
              <a:t>Diesel/electric hybrid</a:t>
            </a:r>
          </a:p>
          <a:p>
            <a:r>
              <a:rPr lang="en-US" dirty="0"/>
              <a:t>Regenerative braking</a:t>
            </a:r>
          </a:p>
          <a:p>
            <a:r>
              <a:rPr lang="en-US" dirty="0"/>
              <a:t>Efficiencies from 300-1000 mpg/passenger</a:t>
            </a:r>
          </a:p>
          <a:p>
            <a:r>
              <a:rPr lang="en-US" dirty="0"/>
              <a:t>PTC</a:t>
            </a:r>
          </a:p>
        </p:txBody>
      </p:sp>
    </p:spTree>
    <p:extLst>
      <p:ext uri="{BB962C8B-B14F-4D97-AF65-F5344CB8AC3E}">
        <p14:creationId xmlns:p14="http://schemas.microsoft.com/office/powerpoint/2010/main" val="1801768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aboard!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727" b="87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625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Rail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great system is a matter of *luck</a:t>
            </a:r>
          </a:p>
          <a:p>
            <a:r>
              <a:rPr lang="en-US" dirty="0"/>
              <a:t>*Luck = Preparation meeting opportunity</a:t>
            </a:r>
          </a:p>
          <a:p>
            <a:r>
              <a:rPr lang="en-US" dirty="0"/>
              <a:t>Opportunity created by</a:t>
            </a:r>
          </a:p>
          <a:p>
            <a:pPr lvl="1"/>
            <a:r>
              <a:rPr lang="en-US" dirty="0"/>
              <a:t>Density pattern</a:t>
            </a:r>
          </a:p>
          <a:p>
            <a:pPr lvl="1"/>
            <a:r>
              <a:rPr lang="en-US" dirty="0"/>
              <a:t>Bad traffic</a:t>
            </a:r>
          </a:p>
          <a:p>
            <a:pPr lvl="1"/>
            <a:r>
              <a:rPr lang="en-US" dirty="0"/>
              <a:t>Practical options</a:t>
            </a:r>
          </a:p>
          <a:p>
            <a:pPr lvl="1"/>
            <a:r>
              <a:rPr lang="en-US" dirty="0"/>
              <a:t>A population ready and open to solutions</a:t>
            </a:r>
          </a:p>
          <a:p>
            <a:pPr lvl="1"/>
            <a:r>
              <a:rPr lang="en-US" dirty="0"/>
              <a:t>Changing State and Federal priorities/regulations</a:t>
            </a:r>
          </a:p>
          <a:p>
            <a:pPr lvl="2"/>
            <a:r>
              <a:rPr lang="en-US" dirty="0"/>
              <a:t>CA State Rail Plan “goes big” on rail statewide by 2040</a:t>
            </a:r>
          </a:p>
          <a:p>
            <a:r>
              <a:rPr lang="en-US" dirty="0"/>
              <a:t>Solution:  Go where you want to go, often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82" y="2540521"/>
            <a:ext cx="1573076" cy="1573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758" y="2484635"/>
            <a:ext cx="2447894" cy="16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82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Population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Not to be confused with population</a:t>
            </a:r>
          </a:p>
          <a:p>
            <a:r>
              <a:rPr lang="en-US" sz="2800" dirty="0"/>
              <a:t>A large population can be very spread out (Jacksonville, Fresno, San Antonio)—all over 1M people, very unsuitable for transit</a:t>
            </a:r>
          </a:p>
          <a:p>
            <a:r>
              <a:rPr lang="en-US" sz="2800" dirty="0"/>
              <a:t>Need dense population near a rail line PLUS</a:t>
            </a:r>
          </a:p>
          <a:p>
            <a:r>
              <a:rPr lang="en-US" sz="2800" dirty="0"/>
              <a:t>Places to go near a rail line PLUS</a:t>
            </a:r>
          </a:p>
          <a:p>
            <a:r>
              <a:rPr lang="en-US" sz="2800" dirty="0"/>
              <a:t>Ways to get to the rail line AND</a:t>
            </a:r>
          </a:p>
          <a:p>
            <a:r>
              <a:rPr lang="en-US" sz="2800" dirty="0"/>
              <a:t>A long skinny settlement pattern</a:t>
            </a:r>
          </a:p>
          <a:p>
            <a:r>
              <a:rPr lang="en-US" sz="2800" dirty="0"/>
              <a:t>Santa Cruz Co. checks all boxes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IMG_199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74" y="4246255"/>
            <a:ext cx="3482326" cy="261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6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Maps ( Fresno)</a:t>
            </a:r>
            <a:br>
              <a:rPr lang="en-US" dirty="0"/>
            </a:br>
            <a:r>
              <a:rPr lang="en-US" dirty="0"/>
              <a:t>972,000 people</a:t>
            </a:r>
          </a:p>
        </p:txBody>
      </p:sp>
      <p:pic>
        <p:nvPicPr>
          <p:cNvPr id="4" name="Content Placeholder 3" descr="FresnoDensity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25" r="-17625"/>
          <a:stretch>
            <a:fillRect/>
          </a:stretch>
        </p:blipFill>
        <p:spPr>
          <a:xfrm>
            <a:off x="457200" y="1600200"/>
            <a:ext cx="7988300" cy="4392613"/>
          </a:xfrm>
        </p:spPr>
      </p:pic>
    </p:spTree>
    <p:extLst>
      <p:ext uri="{BB962C8B-B14F-4D97-AF65-F5344CB8AC3E}">
        <p14:creationId xmlns:p14="http://schemas.microsoft.com/office/powerpoint/2010/main" val="109292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Maps (Santa Cruz)</a:t>
            </a:r>
            <a:br>
              <a:rPr lang="en-US" dirty="0"/>
            </a:br>
            <a:r>
              <a:rPr lang="en-US" sz="2700" dirty="0"/>
              <a:t>250k people, 100+k in mid-County-rail lines dotted white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1A7837-4058-D14F-A12B-47B2FB70986B}"/>
              </a:ext>
            </a:extLst>
          </p:cNvPr>
          <p:cNvSpPr/>
          <p:nvPr/>
        </p:nvSpPr>
        <p:spPr>
          <a:xfrm>
            <a:off x="4249636" y="3244334"/>
            <a:ext cx="11047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MapMap</a:t>
            </a:r>
            <a:endParaRPr 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B448C19-0E7F-2A4C-9572-4810B7945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72050"/>
            <a:ext cx="8229600" cy="4382262"/>
          </a:xfrm>
        </p:spPr>
      </p:pic>
    </p:spTree>
    <p:extLst>
      <p:ext uri="{BB962C8B-B14F-4D97-AF65-F5344CB8AC3E}">
        <p14:creationId xmlns:p14="http://schemas.microsoft.com/office/powerpoint/2010/main" val="3305594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Mile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Best if rail goes somewhere, not *near* somewhere.  Somewhere = &lt; 1 mile, pref. ½ mile. (28% SC pop  ½ mile from RR, 50% 1 mile)</a:t>
            </a:r>
          </a:p>
          <a:p>
            <a:r>
              <a:rPr lang="en-US" dirty="0"/>
              <a:t>VTA = Example of what not to do  (low ridership, heavy subsidy) </a:t>
            </a:r>
          </a:p>
          <a:p>
            <a:pPr lvl="1"/>
            <a:r>
              <a:rPr lang="en-US" dirty="0"/>
              <a:t>Traffic so bad, usage becoming decent anyway</a:t>
            </a:r>
          </a:p>
          <a:p>
            <a:pPr lvl="1"/>
            <a:r>
              <a:rPr lang="en-US" dirty="0"/>
              <a:t>Why not Airport?</a:t>
            </a:r>
          </a:p>
          <a:p>
            <a:pPr lvl="1"/>
            <a:r>
              <a:rPr lang="en-US" dirty="0"/>
              <a:t>3 trip legs to get from SJC to SC</a:t>
            </a:r>
          </a:p>
          <a:p>
            <a:r>
              <a:rPr lang="en-US" dirty="0"/>
              <a:t>In our area, this comes up for</a:t>
            </a:r>
          </a:p>
          <a:p>
            <a:pPr lvl="1"/>
            <a:r>
              <a:rPr lang="en-US" dirty="0"/>
              <a:t>UCSC</a:t>
            </a:r>
          </a:p>
          <a:p>
            <a:pPr lvl="1"/>
            <a:r>
              <a:rPr lang="en-US" dirty="0"/>
              <a:t>Marine Sciences Campus</a:t>
            </a:r>
          </a:p>
          <a:p>
            <a:pPr lvl="1"/>
            <a:r>
              <a:rPr lang="en-US" dirty="0"/>
              <a:t>Cabrillo College</a:t>
            </a:r>
          </a:p>
          <a:p>
            <a:pPr lvl="1"/>
            <a:r>
              <a:rPr lang="en-US" dirty="0"/>
              <a:t>Hospital/Medical Services area</a:t>
            </a:r>
          </a:p>
          <a:p>
            <a:pPr lvl="1"/>
            <a:r>
              <a:rPr lang="en-US" dirty="0"/>
              <a:t>Harvey West</a:t>
            </a:r>
          </a:p>
          <a:p>
            <a:r>
              <a:rPr lang="en-US" dirty="0"/>
              <a:t>Best solution is direct service</a:t>
            </a:r>
          </a:p>
          <a:p>
            <a:r>
              <a:rPr lang="en-US" dirty="0"/>
              <a:t>Second best is coordinated bus (UCSC, hospital, Harvey West)</a:t>
            </a:r>
          </a:p>
          <a:p>
            <a:r>
              <a:rPr lang="en-US" dirty="0"/>
              <a:t>Serve a smaller number of people well than many poorly ( unlike VTA)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610" y="2791489"/>
            <a:ext cx="4191390" cy="23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0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Rail Spurs worth the effort</a:t>
            </a:r>
            <a:br>
              <a:rPr lang="en-US" dirty="0"/>
            </a:br>
            <a:r>
              <a:rPr lang="en-US" sz="2700" dirty="0"/>
              <a:t>These could add thousands of riders per day</a:t>
            </a:r>
          </a:p>
        </p:txBody>
      </p:sp>
      <p:pic>
        <p:nvPicPr>
          <p:cNvPr id="4" name="Content Placeholder 3" descr="MarineSciences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43" r="-48843"/>
          <a:stretch>
            <a:fillRect/>
          </a:stretch>
        </p:blipFill>
        <p:spPr>
          <a:xfrm>
            <a:off x="-1368293" y="1706039"/>
            <a:ext cx="7097586" cy="3903399"/>
          </a:xfrm>
        </p:spPr>
      </p:pic>
      <p:sp>
        <p:nvSpPr>
          <p:cNvPr id="9" name="Freeform 8"/>
          <p:cNvSpPr/>
          <p:nvPr/>
        </p:nvSpPr>
        <p:spPr>
          <a:xfrm>
            <a:off x="1230224" y="2077079"/>
            <a:ext cx="357161" cy="2116769"/>
          </a:xfrm>
          <a:custGeom>
            <a:avLst/>
            <a:gdLst>
              <a:gd name="connsiteX0" fmla="*/ 357161 w 357161"/>
              <a:gd name="connsiteY0" fmla="*/ 0 h 2116769"/>
              <a:gd name="connsiteX1" fmla="*/ 145510 w 357161"/>
              <a:gd name="connsiteY1" fmla="*/ 145528 h 2116769"/>
              <a:gd name="connsiteX2" fmla="*/ 66141 w 357161"/>
              <a:gd name="connsiteY2" fmla="*/ 304286 h 2116769"/>
              <a:gd name="connsiteX3" fmla="*/ 26456 w 357161"/>
              <a:gd name="connsiteY3" fmla="*/ 555652 h 2116769"/>
              <a:gd name="connsiteX4" fmla="*/ 13228 w 357161"/>
              <a:gd name="connsiteY4" fmla="*/ 873167 h 2116769"/>
              <a:gd name="connsiteX5" fmla="*/ 0 w 357161"/>
              <a:gd name="connsiteY5" fmla="*/ 1243602 h 2116769"/>
              <a:gd name="connsiteX6" fmla="*/ 13228 w 357161"/>
              <a:gd name="connsiteY6" fmla="*/ 1574347 h 2116769"/>
              <a:gd name="connsiteX7" fmla="*/ 13228 w 357161"/>
              <a:gd name="connsiteY7" fmla="*/ 1984471 h 2116769"/>
              <a:gd name="connsiteX8" fmla="*/ 0 w 357161"/>
              <a:gd name="connsiteY8" fmla="*/ 2103539 h 2116769"/>
              <a:gd name="connsiteX9" fmla="*/ 13228 w 357161"/>
              <a:gd name="connsiteY9" fmla="*/ 2116769 h 211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161" h="2116769">
                <a:moveTo>
                  <a:pt x="357161" y="0"/>
                </a:moveTo>
                <a:cubicBezTo>
                  <a:pt x="275587" y="47407"/>
                  <a:pt x="194013" y="94814"/>
                  <a:pt x="145510" y="145528"/>
                </a:cubicBezTo>
                <a:cubicBezTo>
                  <a:pt x="97007" y="196242"/>
                  <a:pt x="85983" y="235932"/>
                  <a:pt x="66141" y="304286"/>
                </a:cubicBezTo>
                <a:cubicBezTo>
                  <a:pt x="46299" y="372640"/>
                  <a:pt x="35275" y="460839"/>
                  <a:pt x="26456" y="555652"/>
                </a:cubicBezTo>
                <a:cubicBezTo>
                  <a:pt x="17637" y="650466"/>
                  <a:pt x="17637" y="758509"/>
                  <a:pt x="13228" y="873167"/>
                </a:cubicBezTo>
                <a:cubicBezTo>
                  <a:pt x="8819" y="987825"/>
                  <a:pt x="0" y="1126739"/>
                  <a:pt x="0" y="1243602"/>
                </a:cubicBezTo>
                <a:cubicBezTo>
                  <a:pt x="0" y="1360465"/>
                  <a:pt x="11023" y="1450869"/>
                  <a:pt x="13228" y="1574347"/>
                </a:cubicBezTo>
                <a:cubicBezTo>
                  <a:pt x="15433" y="1697825"/>
                  <a:pt x="15433" y="1896272"/>
                  <a:pt x="13228" y="1984471"/>
                </a:cubicBezTo>
                <a:cubicBezTo>
                  <a:pt x="11023" y="2072670"/>
                  <a:pt x="0" y="2081489"/>
                  <a:pt x="0" y="2103539"/>
                </a:cubicBezTo>
                <a:lnTo>
                  <a:pt x="13228" y="211676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abrilloSpu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509" y="1417638"/>
            <a:ext cx="3488638" cy="4559015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7050636" y="2884097"/>
            <a:ext cx="396846" cy="1045155"/>
          </a:xfrm>
          <a:custGeom>
            <a:avLst/>
            <a:gdLst>
              <a:gd name="connsiteX0" fmla="*/ 0 w 396846"/>
              <a:gd name="connsiteY0" fmla="*/ 1045155 h 1045155"/>
              <a:gd name="connsiteX1" fmla="*/ 132282 w 396846"/>
              <a:gd name="connsiteY1" fmla="*/ 992236 h 1045155"/>
              <a:gd name="connsiteX2" fmla="*/ 185195 w 396846"/>
              <a:gd name="connsiteY2" fmla="*/ 912857 h 1045155"/>
              <a:gd name="connsiteX3" fmla="*/ 224879 w 396846"/>
              <a:gd name="connsiteY3" fmla="*/ 740869 h 1045155"/>
              <a:gd name="connsiteX4" fmla="*/ 238108 w 396846"/>
              <a:gd name="connsiteY4" fmla="*/ 582112 h 1045155"/>
              <a:gd name="connsiteX5" fmla="*/ 264564 w 396846"/>
              <a:gd name="connsiteY5" fmla="*/ 410124 h 1045155"/>
              <a:gd name="connsiteX6" fmla="*/ 304249 w 396846"/>
              <a:gd name="connsiteY6" fmla="*/ 224907 h 1045155"/>
              <a:gd name="connsiteX7" fmla="*/ 396846 w 396846"/>
              <a:gd name="connsiteY7" fmla="*/ 0 h 1045155"/>
              <a:gd name="connsiteX8" fmla="*/ 396846 w 396846"/>
              <a:gd name="connsiteY8" fmla="*/ 0 h 104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846" h="1045155">
                <a:moveTo>
                  <a:pt x="0" y="1045155"/>
                </a:moveTo>
                <a:cubicBezTo>
                  <a:pt x="50708" y="1029720"/>
                  <a:pt x="101416" y="1014286"/>
                  <a:pt x="132282" y="992236"/>
                </a:cubicBezTo>
                <a:cubicBezTo>
                  <a:pt x="163148" y="970186"/>
                  <a:pt x="169762" y="954751"/>
                  <a:pt x="185195" y="912857"/>
                </a:cubicBezTo>
                <a:cubicBezTo>
                  <a:pt x="200628" y="870963"/>
                  <a:pt x="216060" y="795993"/>
                  <a:pt x="224879" y="740869"/>
                </a:cubicBezTo>
                <a:cubicBezTo>
                  <a:pt x="233698" y="685745"/>
                  <a:pt x="231494" y="637236"/>
                  <a:pt x="238108" y="582112"/>
                </a:cubicBezTo>
                <a:cubicBezTo>
                  <a:pt x="244722" y="526988"/>
                  <a:pt x="253541" y="469658"/>
                  <a:pt x="264564" y="410124"/>
                </a:cubicBezTo>
                <a:cubicBezTo>
                  <a:pt x="275588" y="350590"/>
                  <a:pt x="282202" y="293261"/>
                  <a:pt x="304249" y="224907"/>
                </a:cubicBezTo>
                <a:cubicBezTo>
                  <a:pt x="326296" y="156553"/>
                  <a:pt x="396846" y="0"/>
                  <a:pt x="396846" y="0"/>
                </a:cubicBezTo>
                <a:lnTo>
                  <a:pt x="396846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30224" y="5653487"/>
            <a:ext cx="1733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UCSC - MS</a:t>
            </a:r>
          </a:p>
          <a:p>
            <a:r>
              <a:rPr lang="en-US" dirty="0"/>
              <a:t>0.4 – 0.5 mi</a:t>
            </a:r>
          </a:p>
          <a:p>
            <a:r>
              <a:rPr lang="en-US" dirty="0"/>
              <a:t>All on UCSC 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1861" y="5976790"/>
            <a:ext cx="2075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Cabrillo College</a:t>
            </a:r>
          </a:p>
          <a:p>
            <a:r>
              <a:rPr lang="en-US" dirty="0"/>
              <a:t>0.2 mi. plus freeway</a:t>
            </a:r>
          </a:p>
          <a:p>
            <a:r>
              <a:rPr lang="en-US" dirty="0"/>
              <a:t>Over/underpass</a:t>
            </a:r>
          </a:p>
        </p:txBody>
      </p:sp>
    </p:spTree>
    <p:extLst>
      <p:ext uri="{BB962C8B-B14F-4D97-AF65-F5344CB8AC3E}">
        <p14:creationId xmlns:p14="http://schemas.microsoft.com/office/powerpoint/2010/main" val="362930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train is a train is a train?</a:t>
            </a:r>
            <a:br>
              <a:rPr lang="en-US" dirty="0"/>
            </a:br>
            <a:r>
              <a:rPr lang="en-US" sz="2700" dirty="0"/>
              <a:t>Caltrain: Diesel powered, 460 tons</a:t>
            </a:r>
            <a:br>
              <a:rPr lang="en-US" dirty="0"/>
            </a:br>
            <a:r>
              <a:rPr lang="en-US" sz="2700" dirty="0"/>
              <a:t>(soon to be replaced by electric)</a:t>
            </a:r>
          </a:p>
        </p:txBody>
      </p:sp>
      <p:pic>
        <p:nvPicPr>
          <p:cNvPr id="4" name="Content Placeholder 3" descr="IMG_0232_tn048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512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Explosion of new options since 2013</a:t>
            </a:r>
            <a:br>
              <a:rPr lang="en-US" dirty="0"/>
            </a:br>
            <a:r>
              <a:rPr lang="en-US" dirty="0"/>
              <a:t>40-50 tons, electric, no locomotive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3289" b="13289"/>
          <a:stretch>
            <a:fillRect/>
          </a:stretch>
        </p:blipFill>
        <p:spPr>
          <a:xfrm>
            <a:off x="457200" y="1600200"/>
            <a:ext cx="4619831" cy="254072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599" y="3942456"/>
            <a:ext cx="3892401" cy="2915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9977" y="1600200"/>
            <a:ext cx="31468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Streetcar w/Light Rail capability</a:t>
            </a:r>
          </a:p>
          <a:p>
            <a:r>
              <a:rPr lang="en-US" dirty="0"/>
              <a:t>Rapid acceleration</a:t>
            </a:r>
          </a:p>
          <a:p>
            <a:r>
              <a:rPr lang="en-US" dirty="0"/>
              <a:t>Rapid entry/exit</a:t>
            </a:r>
          </a:p>
          <a:p>
            <a:r>
              <a:rPr lang="en-US" dirty="0"/>
              <a:t>No-step boarding</a:t>
            </a:r>
          </a:p>
          <a:p>
            <a:r>
              <a:rPr lang="en-US" dirty="0"/>
              <a:t>Supercapacitor/battery options</a:t>
            </a:r>
          </a:p>
          <a:p>
            <a:r>
              <a:rPr lang="en-US" dirty="0"/>
              <a:t>Can carry up to 350 people </a:t>
            </a:r>
          </a:p>
          <a:p>
            <a:r>
              <a:rPr lang="en-US" dirty="0"/>
              <a:t>Made in USA (2018)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2746" y="4842109"/>
            <a:ext cx="34535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Rail (Sacramento):</a:t>
            </a:r>
          </a:p>
          <a:p>
            <a:r>
              <a:rPr lang="en-US" dirty="0"/>
              <a:t>Top Speed 65 mph</a:t>
            </a:r>
          </a:p>
          <a:p>
            <a:r>
              <a:rPr lang="en-US" dirty="0"/>
              <a:t>Can carry up to 660 people</a:t>
            </a:r>
          </a:p>
          <a:p>
            <a:r>
              <a:rPr lang="en-US" dirty="0"/>
              <a:t>Made in USA</a:t>
            </a:r>
          </a:p>
          <a:p>
            <a:r>
              <a:rPr lang="en-US" dirty="0"/>
              <a:t>Battery version tested in San Diego</a:t>
            </a:r>
          </a:p>
        </p:txBody>
      </p:sp>
    </p:spTree>
    <p:extLst>
      <p:ext uri="{BB962C8B-B14F-4D97-AF65-F5344CB8AC3E}">
        <p14:creationId xmlns:p14="http://schemas.microsoft.com/office/powerpoint/2010/main" val="1492588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415</Words>
  <Application>Microsoft Macintosh PowerPoint</Application>
  <PresentationFormat>On-screen Show (4:3)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 Neue</vt:lpstr>
      <vt:lpstr>Office Theme</vt:lpstr>
      <vt:lpstr>A vision for rail  in  Santa Cruz County</vt:lpstr>
      <vt:lpstr>Making Rail Work</vt:lpstr>
      <vt:lpstr>About Population Density</vt:lpstr>
      <vt:lpstr>Density Maps ( Fresno) 972,000 people</vt:lpstr>
      <vt:lpstr>Density Maps (Santa Cruz) 250k people, 100+k in mid-County-rail lines dotted white</vt:lpstr>
      <vt:lpstr>The Last Mile</vt:lpstr>
      <vt:lpstr>Rail Spurs worth the effort These could add thousands of riders per day</vt:lpstr>
      <vt:lpstr>A train is a train is a train? Caltrain: Diesel powered, 460 tons (soon to be replaced by electric)</vt:lpstr>
      <vt:lpstr>Explosion of new options since 2013 40-50 tons, electric, no locomotive</vt:lpstr>
      <vt:lpstr>New Technology</vt:lpstr>
      <vt:lpstr>All aboard!</vt:lpstr>
    </vt:vector>
  </TitlesOfParts>
  <Company>DayJet Corp.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 Vision from caveats to vehicles</dc:title>
  <dc:creator>Bruce Sawhill</dc:creator>
  <cp:lastModifiedBy>Bruce Sawhill</cp:lastModifiedBy>
  <cp:revision>27</cp:revision>
  <dcterms:created xsi:type="dcterms:W3CDTF">2015-11-16T20:40:55Z</dcterms:created>
  <dcterms:modified xsi:type="dcterms:W3CDTF">2018-07-24T17:04:35Z</dcterms:modified>
</cp:coreProperties>
</file>